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E922FB-04A9-157C-5D57-20CB952A8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933" y="1022555"/>
            <a:ext cx="6815669" cy="2635041"/>
          </a:xfrm>
        </p:spPr>
        <p:txBody>
          <a:bodyPr/>
          <a:lstStyle/>
          <a:p>
            <a:r>
              <a:rPr lang="pl-PL" sz="4400" b="1" dirty="0"/>
              <a:t>STANDARDY OCHRONY MAŁOLETNICH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EA12CAC-A11E-371C-6772-63D0E4A3C7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500" dirty="0"/>
              <a:t>ZESPÓŁ SZKOLNO – PRZEDSZKOLNY NR 4 IM. ADAMA MICKIEWICZA W NOWYM SĄCZU</a:t>
            </a:r>
          </a:p>
        </p:txBody>
      </p:sp>
    </p:spTree>
    <p:extLst>
      <p:ext uri="{BB962C8B-B14F-4D97-AF65-F5344CB8AC3E}">
        <p14:creationId xmlns:p14="http://schemas.microsoft.com/office/powerpoint/2010/main" val="382782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ABB4EA-8863-97E8-573B-1D72CC77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b="1" dirty="0"/>
              <a:t>Zasady ochrony danych osobowych małoletniego: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F52009-9C24-FBDE-B2B8-007EF0786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pracownik Szkoły ma obowiązek zachowania tajemnicy danych osobowych, które przetwarza oraz zachowania w tajemnicy sposobów zabezpieczenia danych osobowych przed nieuprawnionym dostępem;</a:t>
            </a:r>
          </a:p>
          <a:p>
            <a:pPr algn="just"/>
            <a:r>
              <a:rPr lang="pl-PL" dirty="0"/>
              <a:t>dane osobowe ucznia są udostępniane wyłącznie osobom i podmiotom uprawnionym na podstawie odrębnych przepisów;</a:t>
            </a:r>
          </a:p>
          <a:p>
            <a:pPr algn="just"/>
            <a:r>
              <a:rPr lang="pl-PL" dirty="0"/>
              <a:t>pracownik Szkoły jest uprawniony do przetwarzania danych osobowych ucznia i udostępnienia tych danych w ramach zespołu interdyscyplinarnego</a:t>
            </a:r>
          </a:p>
        </p:txBody>
      </p:sp>
    </p:spTree>
    <p:extLst>
      <p:ext uri="{BB962C8B-B14F-4D97-AF65-F5344CB8AC3E}">
        <p14:creationId xmlns:p14="http://schemas.microsoft.com/office/powerpoint/2010/main" val="254180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A6F49A-46CE-17D8-2D80-01064881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17171"/>
          </a:xfrm>
        </p:spPr>
        <p:txBody>
          <a:bodyPr>
            <a:noAutofit/>
          </a:bodyPr>
          <a:lstStyle/>
          <a:p>
            <a:br>
              <a:rPr lang="pl-PL" sz="3200" dirty="0"/>
            </a:br>
            <a:r>
              <a:rPr lang="pl-PL" sz="3000" b="1" dirty="0"/>
              <a:t>Zasady ochrony wizerunku ucznia w Zespole Szkolno-</a:t>
            </a:r>
            <a:br>
              <a:rPr lang="pl-PL" sz="3000" b="1" dirty="0"/>
            </a:br>
            <a:r>
              <a:rPr lang="pl-PL" sz="3000" b="1" dirty="0"/>
              <a:t>Przedszkolnym nr 4 w Nowym Sączu: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53E790-C2D3-446A-96C6-1C3C1DAD5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Pracownikowi Szkoły nie wolno umożliwiać przedstawicielom mediów utrwalania wizerunku ucznia (tj. filmowanie, fotografowanie) na terenie Szkoły bez pisemnej zgody opiekuna małoletniego i zgody dyrektora.</a:t>
            </a:r>
          </a:p>
          <a:p>
            <a:pPr algn="just"/>
            <a:r>
              <a:rPr lang="pl-PL" dirty="0"/>
              <a:t>Niedopuszczalne jest podanie przedstawicielowi mediów danych kontaktowych opiekuna małoletniego bez wiedzy i zgody tego opiekuna.</a:t>
            </a:r>
          </a:p>
          <a:p>
            <a:pPr algn="just"/>
            <a:r>
              <a:rPr lang="pl-PL" dirty="0"/>
              <a:t>Jeżeli wizerunek małoletniego stanowi jedynie szczegół całości, takiej jak zgromadzenie, krajobraz, publiczna impreza, zgoda opiekunów na utrwalanie wizerunku małoletniego nie jest wymagana.</a:t>
            </a:r>
          </a:p>
        </p:txBody>
      </p:sp>
    </p:spTree>
    <p:extLst>
      <p:ext uri="{BB962C8B-B14F-4D97-AF65-F5344CB8AC3E}">
        <p14:creationId xmlns:p14="http://schemas.microsoft.com/office/powerpoint/2010/main" val="218009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985E78-9132-3C69-7A90-A82B9F80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000" b="1" dirty="0"/>
              <a:t>Zasady udostępniania rodzicom i uczniom standardów do</a:t>
            </a:r>
            <a:br>
              <a:rPr lang="pl-PL" sz="3000" b="1" dirty="0"/>
            </a:br>
            <a:r>
              <a:rPr lang="pl-PL" sz="3000" b="1" dirty="0"/>
              <a:t>zapoznania się z nimi i ich stosowania: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6B788B-DA47-32CE-AEBD-FF8D48DFE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43746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Dokument </a:t>
            </a:r>
            <a:r>
              <a:rPr lang="pl-PL" b="1" dirty="0"/>
              <a:t>„Standardy Ochrony Małoletnich”</a:t>
            </a:r>
            <a:r>
              <a:rPr lang="pl-PL" dirty="0"/>
              <a:t> jest dokumentem Szkoły ogólnodostępnym dla personelu Szkoły, uczniów oraz ich opiekunów.</a:t>
            </a:r>
          </a:p>
          <a:p>
            <a:pPr algn="just"/>
            <a:r>
              <a:rPr lang="pl-PL" dirty="0"/>
              <a:t>Dokument opublikowany jest na stronie internetowej Szkoły, dostępny w Sekretariacie Szkoły oraz pokoju nauczycielskim.</a:t>
            </a:r>
          </a:p>
          <a:p>
            <a:pPr algn="just"/>
            <a:r>
              <a:rPr lang="pl-PL" dirty="0"/>
              <a:t>Dokument omawiany jest na pierwszym zebraniu z opiekunami w danym roku szkolnym(chyba, że ulegnie zmianie, wówczas omawiany jest również na pierwszym z zebrań odbywającym się po wprowadzeniu zmian).</a:t>
            </a:r>
          </a:p>
          <a:p>
            <a:pPr algn="just"/>
            <a:r>
              <a:rPr lang="pl-PL" dirty="0"/>
              <a:t>Nauczyciel daje opiekunowi do podpisania oświadczenie, że zapoznał się ze Standardami.</a:t>
            </a:r>
          </a:p>
          <a:p>
            <a:pPr algn="just"/>
            <a:r>
              <a:rPr lang="pl-PL" dirty="0"/>
              <a:t>Nauczyciele, wychowawcy na lekcji wychowawczej mają obowiązek zapoznania uczniów ze Standardami oraz omówienia ich w taki sposób, aby uczniowie mogli go zrozumieć niezależnie od wieku i sprawności intelektualnej.</a:t>
            </a:r>
          </a:p>
        </p:txBody>
      </p:sp>
    </p:spTree>
    <p:extLst>
      <p:ext uri="{BB962C8B-B14F-4D97-AF65-F5344CB8AC3E}">
        <p14:creationId xmlns:p14="http://schemas.microsoft.com/office/powerpoint/2010/main" val="224888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3BDCC6-6ECE-9C46-0719-B615BB1A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Ważne numery: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AA8B42-5110-CFBA-5025-0E7387126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438400"/>
            <a:ext cx="4718304" cy="3432048"/>
          </a:xfrm>
        </p:spPr>
        <p:txBody>
          <a:bodyPr>
            <a:normAutofit fontScale="47500" lnSpcReduction="20000"/>
          </a:bodyPr>
          <a:lstStyle/>
          <a:p>
            <a:r>
              <a:rPr lang="pl-PL" sz="3200" b="1" dirty="0"/>
              <a:t>112</a:t>
            </a:r>
            <a:r>
              <a:rPr lang="pl-PL" sz="3200" dirty="0"/>
              <a:t> – numer </a:t>
            </a:r>
            <a:r>
              <a:rPr lang="pl-PL" sz="3200" b="1" dirty="0"/>
              <a:t>alarmowy</a:t>
            </a:r>
            <a:r>
              <a:rPr lang="pl-PL" sz="3200" dirty="0"/>
              <a:t> do użycia w nagłych sytuacjach.</a:t>
            </a:r>
          </a:p>
          <a:p>
            <a:r>
              <a:rPr lang="pl-PL" sz="3200" dirty="0"/>
              <a:t>Ogólnopolskiego Pogotowia dla Ofiar Przemocy w Rodzinie </a:t>
            </a:r>
            <a:r>
              <a:rPr lang="pl-PL" sz="3200" b="1" dirty="0"/>
              <a:t>„Niebieska Linia"</a:t>
            </a:r>
            <a:r>
              <a:rPr lang="pl-PL" sz="3200" dirty="0"/>
              <a:t> tel. </a:t>
            </a:r>
            <a:r>
              <a:rPr lang="pl-PL" sz="3200" b="1" dirty="0"/>
              <a:t>800 12 00 02 </a:t>
            </a:r>
            <a:r>
              <a:rPr lang="pl-PL" sz="3200" dirty="0"/>
              <a:t>(linia całodobowa i bezpłatna), w poniedziałki w godz. 18.00 –22.00 można rozmawiać z konsultantem w języku angielskim, a we wtorki w godz. 18.00 –22.00 w języku rosyjskim.</a:t>
            </a:r>
          </a:p>
          <a:p>
            <a:r>
              <a:rPr lang="pl-PL" sz="3200" b="1" dirty="0"/>
              <a:t>Dyżur prawny </a:t>
            </a:r>
            <a:r>
              <a:rPr lang="pl-PL" sz="3200" dirty="0"/>
              <a:t>tel. </a:t>
            </a:r>
            <a:r>
              <a:rPr lang="pl-PL" sz="3200" b="1" dirty="0"/>
              <a:t>(22) 666 28 50 </a:t>
            </a:r>
            <a:r>
              <a:rPr lang="pl-PL" sz="3200" dirty="0"/>
              <a:t>(linia płatna, czynna w poniedziałek i wtorek w godzinach 17.00 –21.00) oraz tel. </a:t>
            </a:r>
            <a:r>
              <a:rPr lang="pl-PL" sz="3200" b="1" dirty="0"/>
              <a:t>800 12 00 02 </a:t>
            </a:r>
            <a:r>
              <a:rPr lang="pl-PL" sz="3200" dirty="0"/>
              <a:t>(linia bezpłatna, czynna w środę w godzinach 18.00 –22.00).</a:t>
            </a:r>
          </a:p>
          <a:p>
            <a:r>
              <a:rPr lang="pl-PL" sz="3200" dirty="0"/>
              <a:t>Poradnia e-mailowa: </a:t>
            </a:r>
            <a:r>
              <a:rPr lang="pl-PL" sz="3200" b="1" dirty="0"/>
              <a:t>niebieskalinia@niebieskalinia.info. 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90823D-4891-65C7-92DF-5445C48A1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5250" y="2359741"/>
            <a:ext cx="4718304" cy="3854245"/>
          </a:xfrm>
        </p:spPr>
        <p:txBody>
          <a:bodyPr>
            <a:noAutofit/>
          </a:bodyPr>
          <a:lstStyle/>
          <a:p>
            <a:r>
              <a:rPr lang="pl-PL" sz="1500" dirty="0"/>
              <a:t>SKYPE: </a:t>
            </a:r>
            <a:r>
              <a:rPr lang="pl-PL" sz="1500" b="1" dirty="0" err="1"/>
              <a:t>pogotowie.niebieska.linia</a:t>
            </a:r>
            <a:r>
              <a:rPr lang="pl-PL" sz="1500" b="1" dirty="0"/>
              <a:t> </a:t>
            </a:r>
            <a:r>
              <a:rPr lang="pl-PL" sz="1500" dirty="0"/>
              <a:t>ze specjalistą z zakresu przeciwdziałania przemocy w rodzinie – konsultanci posługują się językiem migowym.</a:t>
            </a:r>
          </a:p>
          <a:p>
            <a:r>
              <a:rPr lang="pl-PL" sz="1500" b="1" dirty="0"/>
              <a:t>Ogólnokrajowej Linii Pomocy Pokrzywdzonym </a:t>
            </a:r>
            <a:r>
              <a:rPr lang="pl-PL" sz="1500" dirty="0"/>
              <a:t>tel. </a:t>
            </a:r>
            <a:r>
              <a:rPr lang="pl-PL" sz="1500" b="1" dirty="0"/>
              <a:t>+48 222 309 900 </a:t>
            </a:r>
            <a:r>
              <a:rPr lang="pl-PL" sz="1500" dirty="0"/>
              <a:t>przez całą dobę można anonimowo uzyskać informacje o możliwości uzyskania pomocy, szybką poradę psychologiczną i prawną, a także umówić się na spotkanie ze specjalistami w dowolnym miejscu na terenie Polski. Możliwe są konsultacje w językach obcych oraz w języku migowym.</a:t>
            </a:r>
          </a:p>
          <a:p>
            <a:r>
              <a:rPr lang="pl-PL" sz="1500" b="1" dirty="0"/>
              <a:t>Policyjny telefon zaufania dla osób doznających przemocy domowej</a:t>
            </a:r>
            <a:r>
              <a:rPr lang="pl-PL" sz="1500" dirty="0"/>
              <a:t> nr </a:t>
            </a:r>
            <a:r>
              <a:rPr lang="pl-PL" sz="1500" b="1" dirty="0"/>
              <a:t>800 120 226 </a:t>
            </a:r>
            <a:r>
              <a:rPr lang="pl-PL" sz="1500" dirty="0"/>
              <a:t>(linia bezpłatna przy połączeniu z telefonów stacjonarnych, czynna codziennie w godzinach od 9.30 do 15.30, od godz. 15.30 do 9.30 włączony jest automat).</a:t>
            </a:r>
          </a:p>
        </p:txBody>
      </p:sp>
    </p:spTree>
    <p:extLst>
      <p:ext uri="{BB962C8B-B14F-4D97-AF65-F5344CB8AC3E}">
        <p14:creationId xmlns:p14="http://schemas.microsoft.com/office/powerpoint/2010/main" val="123405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6A12C3-D666-B155-5A40-3A6FC0E0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1130710"/>
          </a:xfrm>
        </p:spPr>
        <p:txBody>
          <a:bodyPr>
            <a:normAutofit fontScale="90000"/>
          </a:bodyPr>
          <a:lstStyle/>
          <a:p>
            <a:r>
              <a:rPr lang="pl-PL" sz="6200" b="1" dirty="0">
                <a:solidFill>
                  <a:schemeClr val="accent3">
                    <a:lumMod val="75000"/>
                  </a:schemeClr>
                </a:solidFill>
              </a:rPr>
              <a:t>Dziękuję za uwagę! 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65C9DB7E-A3CC-35D1-EA1F-A2165791C3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399" r="28399"/>
          <a:stretch>
            <a:fillRect/>
          </a:stretch>
        </p:blipFill>
        <p:spPr>
          <a:xfrm>
            <a:off x="7895303" y="1041400"/>
            <a:ext cx="3351365" cy="477520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96EE7A5-3E23-8793-22AC-0EF24F74C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2561168"/>
          </a:xfrm>
        </p:spPr>
        <p:txBody>
          <a:bodyPr>
            <a:normAutofit fontScale="92500" lnSpcReduction="10000"/>
          </a:bodyPr>
          <a:lstStyle/>
          <a:p>
            <a:pPr algn="r"/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  <a:p>
            <a:pPr algn="r"/>
            <a:r>
              <a:rPr lang="pl-PL" sz="4000" dirty="0">
                <a:solidFill>
                  <a:schemeClr val="accent5">
                    <a:lumMod val="75000"/>
                  </a:schemeClr>
                </a:solidFill>
              </a:rPr>
              <a:t>Maria Gałek</a:t>
            </a:r>
          </a:p>
          <a:p>
            <a:pPr algn="r"/>
            <a:r>
              <a:rPr lang="pl-PL" sz="4000" dirty="0">
                <a:solidFill>
                  <a:schemeClr val="accent5">
                    <a:lumMod val="75000"/>
                  </a:schemeClr>
                </a:solidFill>
              </a:rPr>
              <a:t>Psycholog szkolny</a:t>
            </a:r>
          </a:p>
        </p:txBody>
      </p:sp>
    </p:spTree>
    <p:extLst>
      <p:ext uri="{BB962C8B-B14F-4D97-AF65-F5344CB8AC3E}">
        <p14:creationId xmlns:p14="http://schemas.microsoft.com/office/powerpoint/2010/main" val="29203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5C3CBD-E8BB-1B12-E194-DCD3F3FA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b="1" dirty="0"/>
              <a:t>Ustanowienie Standardów Ochrony Małoletnich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96CD45-8F90-8831-D89C-3A8754F6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36723"/>
            <a:ext cx="9601197" cy="333914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1. Standardy wprowadza ustawa z dnia 28 lipca 2023 r. o zmianie ustawy – Kodeks rodzinny i opiekuńczy oraz niektórych innych ustaw (Dz.U. z 2023 r. poz. 1606).</a:t>
            </a:r>
          </a:p>
          <a:p>
            <a:pPr algn="just"/>
            <a:r>
              <a:rPr lang="pl-PL" dirty="0"/>
              <a:t>2.  Modyfikuje ona m.in. ustawę z dnia 13 maja 2016 r. o przeciwdziałaniu zagrożeniom przestępczością na tle seksualnym:</a:t>
            </a:r>
          </a:p>
          <a:p>
            <a:pPr marL="0" indent="0" algn="just">
              <a:buNone/>
            </a:pPr>
            <a:r>
              <a:rPr lang="pl-PL" dirty="0"/>
              <a:t> * to w niej pojawią się Standardy Ochrony Małoletnich (rozdział 4b) –art. 22b – art. 22c,</a:t>
            </a:r>
          </a:p>
          <a:p>
            <a:pPr marL="0" indent="0" algn="just">
              <a:buNone/>
            </a:pPr>
            <a:r>
              <a:rPr lang="pl-PL" dirty="0"/>
              <a:t> * ustawa zmienia nazwę na: ustawa z dnia 13 maja 2016 r. o przeciwdziałaniu zagrożeniom       przestępczości na tle seksualnym i ochronie małoletnich.</a:t>
            </a:r>
          </a:p>
          <a:p>
            <a:pPr algn="just"/>
            <a:r>
              <a:rPr lang="pl-PL" dirty="0"/>
              <a:t>3. Ustawa weszła w życie 15 lutego 2024 r., a nowe obowiązki są w pełni egzekwowalne od 15 sierpnia 2024 r.</a:t>
            </a:r>
          </a:p>
        </p:txBody>
      </p:sp>
    </p:spTree>
    <p:extLst>
      <p:ext uri="{BB962C8B-B14F-4D97-AF65-F5344CB8AC3E}">
        <p14:creationId xmlns:p14="http://schemas.microsoft.com/office/powerpoint/2010/main" val="11568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718477-474D-1959-1AF5-91253076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19432"/>
            <a:ext cx="9601196" cy="1809136"/>
          </a:xfrm>
        </p:spPr>
        <p:txBody>
          <a:bodyPr>
            <a:noAutofit/>
          </a:bodyPr>
          <a:lstStyle/>
          <a:p>
            <a:pPr algn="just"/>
            <a:r>
              <a:rPr lang="pl-PL" sz="2000" b="1" dirty="0"/>
              <a:t>STANDARDY OCHRONY MAŁOLETNICH </a:t>
            </a:r>
            <a:r>
              <a:rPr lang="pl-PL" sz="2000" dirty="0"/>
              <a:t>są to konkretne spisane reguły, zasady,</a:t>
            </a:r>
            <a:br>
              <a:rPr lang="pl-PL" sz="2000" dirty="0"/>
            </a:br>
            <a:r>
              <a:rPr lang="pl-PL" sz="2000" dirty="0"/>
              <a:t>praktyki, które gwarantują, że małoletni w Szkole są bezpieczni, nie doznają krzywdzenia ze</a:t>
            </a:r>
            <a:br>
              <a:rPr lang="pl-PL" sz="2000" dirty="0"/>
            </a:br>
            <a:r>
              <a:rPr lang="pl-PL" sz="2000" dirty="0"/>
              <a:t>strony pracowników, wolontariuszy a co więcej i rówieśników. Szkoła ustanowiła</a:t>
            </a:r>
            <a:br>
              <a:rPr lang="pl-PL" sz="2000" dirty="0"/>
            </a:br>
            <a:r>
              <a:rPr lang="pl-PL" sz="2000" dirty="0"/>
              <a:t>i wprowadziła w życie „Standardy Ochrony Małoletnich” przed krzywdzeniem i zapewnienia</a:t>
            </a:r>
            <a:br>
              <a:rPr lang="pl-PL" sz="2200" dirty="0"/>
            </a:br>
            <a:r>
              <a:rPr lang="pl-PL" sz="2200" dirty="0"/>
              <a:t>im bezpieczeństwa. W dokumencie Standardów zapisane są: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1B0940-5E5E-63CE-4391-C899742DE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428568"/>
            <a:ext cx="9598150" cy="333313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sz="2800" dirty="0"/>
              <a:t>Procedury zgłaszania podejrzeń oraz podejmowania interwencji, które określają krok po kroku, jakie działanie należy podjąć w sytuacji krzywdzenia małoletniego lub zagrożenia jego bezpieczeństwa..</a:t>
            </a:r>
          </a:p>
          <a:p>
            <a:pPr algn="just"/>
            <a:r>
              <a:rPr lang="pl-PL" sz="2800" dirty="0"/>
              <a:t>Zasady ochrony danych osobowych małoletniego, które określają sposób przechowywania i udostępniania informacji o małoletnim oraz zasady ochrony wizerunku małoletniego, które określają sposób jego utrwalania i udostępniania.</a:t>
            </a:r>
          </a:p>
          <a:p>
            <a:pPr algn="just"/>
            <a:r>
              <a:rPr lang="pl-PL" sz="2800" dirty="0"/>
              <a:t>Zasady dostępu małoletniego do Internetu oraz ochrony małoletnich przed szkodliwymi treściami.</a:t>
            </a:r>
          </a:p>
          <a:p>
            <a:pPr algn="just"/>
            <a:r>
              <a:rPr lang="pl-PL" sz="2800" dirty="0"/>
              <a:t>Zasady bezpiecznych relacji personelu Szkoły – małoletni, określające jakie zachowania są niedozwolone w kontakcie z małoletnim.</a:t>
            </a:r>
          </a:p>
        </p:txBody>
      </p:sp>
    </p:spTree>
    <p:extLst>
      <p:ext uri="{BB962C8B-B14F-4D97-AF65-F5344CB8AC3E}">
        <p14:creationId xmlns:p14="http://schemas.microsoft.com/office/powerpoint/2010/main" val="238721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DCB8E3-2F9C-1A40-8C4C-A7E508A0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222" y="903474"/>
            <a:ext cx="9601196" cy="1303867"/>
          </a:xfrm>
        </p:spPr>
        <p:txBody>
          <a:bodyPr>
            <a:noAutofit/>
          </a:bodyPr>
          <a:lstStyle/>
          <a:p>
            <a:r>
              <a:rPr lang="pl-PL" sz="3000" b="1" dirty="0"/>
              <a:t>Szkoła monitoruje, edukuje i angażuje swoich pracowników w celu zapobiegania krzywdzeniu dzieci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E51F4E-A4F7-2795-14DE-21D4B5D3B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1.  W ramach rekrutacji członków personelu pracujących z dziećmi prowadzona jest ocena przygotowania kandydatów do pracy z dziećmi oraz sprawdzane są ich referencje.</a:t>
            </a:r>
          </a:p>
          <a:p>
            <a:pPr algn="just"/>
            <a:r>
              <a:rPr lang="pl-PL" dirty="0"/>
              <a:t>2.  Szkoła uzyskała o każdym członku personelu dane z Rejestru Sprawców Przestępstw na Tle Seksualnym oraz informacje z Krajowego Rejestru Karnego i rejestrów karalności państw trzecich w zakresie określonych przestępstw (lub odpowiadających im czynów zabronionych w przepisach prawa obcego) lub w przypadkach prawem wskazanych oświadczenia o niekaralności.</a:t>
            </a:r>
          </a:p>
          <a:p>
            <a:pPr algn="just"/>
            <a:r>
              <a:rPr lang="pl-PL" dirty="0"/>
              <a:t>3. Określone są zasady bezpiecznych relacji całego personelu szkoły z dziećmi, wskazujące jakie zachowania w organizacji są niedozwolone, a jakie pożądane w kontakcie z dzieckiem.</a:t>
            </a:r>
          </a:p>
        </p:txBody>
      </p:sp>
    </p:spTree>
    <p:extLst>
      <p:ext uri="{BB962C8B-B14F-4D97-AF65-F5344CB8AC3E}">
        <p14:creationId xmlns:p14="http://schemas.microsoft.com/office/powerpoint/2010/main" val="297949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BE389D-E7CA-6C77-C009-037B03F6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/>
              <a:t>4</a:t>
            </a:r>
            <a:r>
              <a:rPr lang="pl-PL" sz="2300" dirty="0"/>
              <a:t>. Szkoła zapewnia swoim pracownikom edukację na temat ochrony dzieci przed krzywdzeniem i pomocy dzieciom w sytuacjach zagrożenia, w zakresie: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2D6A63-6015-F55C-AA49-0B1AB112E0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rozpoznawania symptomów krzywdzenia dzieci;</a:t>
            </a:r>
          </a:p>
          <a:p>
            <a:r>
              <a:rPr lang="pl-PL" dirty="0"/>
              <a:t>procedur interwencji w przypadku podejrzeń krzywdzenia;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910E9A4-A339-4039-3902-405506F9AE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odpowiedzialności prawnej pracowników placówki zobowiązanych do podejmowania interwencji;</a:t>
            </a:r>
          </a:p>
          <a:p>
            <a:r>
              <a:rPr lang="pl-PL" dirty="0"/>
              <a:t> procedury „Niebieskie Karty”.</a:t>
            </a:r>
          </a:p>
        </p:txBody>
      </p:sp>
    </p:spTree>
    <p:extLst>
      <p:ext uri="{BB962C8B-B14F-4D97-AF65-F5344CB8AC3E}">
        <p14:creationId xmlns:p14="http://schemas.microsoft.com/office/powerpoint/2010/main" val="12799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ACE850-E4EE-819E-2450-9F704289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b="1" dirty="0"/>
              <a:t>Najważniejsze zasady bezpiecznych relacji personelu Szkoły z jego uczniami: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154777-2028-A831-0701-6CC2C1DF2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1. Podstawową zasadą wszystkich czynności podejmowanych przez personel Szkoły jest działanie dla dobra ucznia i w jego interesie. Personel traktuje ucznia z szacunkiem oraz uwzględnia jego godność i potrzeby. Niedopuszczalne jest stosowanie przemocy wobec ucznia w jakiejkolwiek formie.</a:t>
            </a:r>
          </a:p>
          <a:p>
            <a:pPr algn="just"/>
            <a:r>
              <a:rPr lang="pl-PL" dirty="0"/>
              <a:t>2. Zasady bezpiecznych relacji personelu z uczniami obowiązują wszystkich pracowników, stażystów i wolontariuszy.</a:t>
            </a:r>
          </a:p>
          <a:p>
            <a:pPr algn="just"/>
            <a:r>
              <a:rPr lang="pl-PL" dirty="0"/>
              <a:t>3. Znajomość i zaakceptowanie zasad są potwierdzone podpisaniem oświadczenia.</a:t>
            </a:r>
          </a:p>
          <a:p>
            <a:pPr algn="just"/>
            <a:r>
              <a:rPr lang="pl-PL" dirty="0"/>
              <a:t>4. Pracownik Szkoły zobowiązany jest do utrzymywania profesjonalnej relacji z uczniami i każdorazowego rozważenia, czy jego reakcja, komunikat bądź działanie wobec ucznia są odpowiednie do sytuacji, bezpieczne, uzasadnione i sprawiedliwe wobec innych uczniów.</a:t>
            </a:r>
          </a:p>
        </p:txBody>
      </p:sp>
    </p:spTree>
    <p:extLst>
      <p:ext uri="{BB962C8B-B14F-4D97-AF65-F5344CB8AC3E}">
        <p14:creationId xmlns:p14="http://schemas.microsoft.com/office/powerpoint/2010/main" val="162119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48E6A5-EACA-1081-A249-AC9653C7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5</a:t>
            </a:r>
            <a:r>
              <a:rPr lang="pl-PL" sz="2800" dirty="0"/>
              <a:t>. </a:t>
            </a:r>
            <a:r>
              <a:rPr lang="pl-PL" sz="2400" dirty="0"/>
              <a:t>Pracownik Szkoły w kontakcie z uczniami: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265B7A-6AF6-47A1-916A-7C4AF931B5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zachowuje cierpliwość i odnosi się do ucznia z szacunkiem;</a:t>
            </a:r>
          </a:p>
          <a:p>
            <a:pPr algn="just"/>
            <a:r>
              <a:rPr lang="pl-PL" dirty="0"/>
              <a:t>uważnie wysłuchuje uczniów i stara się udzielać im odpowiedzi dostosowanej do sytuacji i ich wieku;</a:t>
            </a:r>
          </a:p>
          <a:p>
            <a:pPr algn="just"/>
            <a:r>
              <a:rPr lang="pl-PL" dirty="0"/>
              <a:t>nie zawstydza ucznia, nie lekceważy, nie upokarza i nie obraża;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0AB3FFC-59A6-0E3D-7A8E-E47F4E6FAC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nie krzyczy, chyba że wymaga tego sytuacja niebezpieczna (np. ostrzeżenie);</a:t>
            </a:r>
          </a:p>
          <a:p>
            <a:pPr algn="just"/>
            <a:r>
              <a:rPr lang="pl-PL" dirty="0"/>
              <a:t>nie ujawnia drażliwych informacji o uczniu osobom do tego nieuprawnionym, dotyczy to również ujawniania jego wizerunku.</a:t>
            </a:r>
          </a:p>
        </p:txBody>
      </p:sp>
    </p:spTree>
    <p:extLst>
      <p:ext uri="{BB962C8B-B14F-4D97-AF65-F5344CB8AC3E}">
        <p14:creationId xmlns:p14="http://schemas.microsoft.com/office/powerpoint/2010/main" val="120037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6784D4-EB08-F01A-5904-1BEE3D142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1" y="1041400"/>
            <a:ext cx="6357344" cy="1210187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Pracownicy Szkoły w ramach wykonywanych obowiązków zwracają uwagę na </a:t>
            </a:r>
            <a:r>
              <a:rPr lang="pl-PL" sz="2400" b="1" dirty="0"/>
              <a:t>czynniki ryzyka krzywdzenia małoletnich</a:t>
            </a:r>
            <a:endParaRPr lang="pl-PL" sz="2000" b="1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96F6A9EE-978E-DBE4-6AD6-6AB1456A3A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461" r="28461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A9E3614-9E89-4393-94B5-772CAFB5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2517058"/>
            <a:ext cx="6241816" cy="3598607"/>
          </a:xfrm>
        </p:spPr>
        <p:txBody>
          <a:bodyPr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2200" dirty="0"/>
              <a:t>Informacje o każdym niepokojącym zdarzeniu czy zaobserwowanej sytuacji kryzysowej wymagają interwencji pracownika szkoły, np. uczeń jest często brudny, nieprzyjemnie pachnie; uczeń kradnie jedzenie, pieniądze itp.; uczeń żebrze - uczeń jest głodny; uczeń nie otrzymuje potrzebnej mu opieki medycznej, szczepień, okularów itp.; uczeń nie ma przyborów szkolnych, odzieży i butów dostosowanych do warunków atmosferycznych; uczeń ma widoczne obrażenia ciała, mówi o przemocy…</a:t>
            </a:r>
          </a:p>
        </p:txBody>
      </p:sp>
    </p:spTree>
    <p:extLst>
      <p:ext uri="{BB962C8B-B14F-4D97-AF65-F5344CB8AC3E}">
        <p14:creationId xmlns:p14="http://schemas.microsoft.com/office/powerpoint/2010/main" val="179355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812C2E-00A8-EF07-F978-979862A3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20293"/>
          </a:xfrm>
        </p:spPr>
        <p:txBody>
          <a:bodyPr>
            <a:normAutofit/>
          </a:bodyPr>
          <a:lstStyle/>
          <a:p>
            <a:r>
              <a:rPr lang="pl-PL" sz="3000" b="1" dirty="0"/>
              <a:t>Niepokojące zachowania rodziców to, np.: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607BE0-63B5-B77F-E503-C758979FA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408903"/>
            <a:ext cx="4718304" cy="3854245"/>
          </a:xfrm>
        </p:spPr>
        <p:txBody>
          <a:bodyPr>
            <a:noAutofit/>
          </a:bodyPr>
          <a:lstStyle/>
          <a:p>
            <a:pPr algn="just"/>
            <a:r>
              <a:rPr lang="pl-PL" sz="1500" dirty="0"/>
              <a:t>rodzic (opiekun) podaje nieprzekonujące lub sprzeczne informacje lub odmawia wyjaśnień przyczyn obrażeń ucznia;</a:t>
            </a:r>
          </a:p>
          <a:p>
            <a:pPr algn="just"/>
            <a:r>
              <a:rPr lang="pl-PL" sz="1500" dirty="0"/>
              <a:t> rodzic (opiekun) odmawia kontaktów z osobami zainteresowanymi losem ucznia;</a:t>
            </a:r>
          </a:p>
          <a:p>
            <a:pPr algn="just"/>
            <a:r>
              <a:rPr lang="pl-PL" sz="1500" dirty="0"/>
              <a:t>rodzic (opiekun) mówi o małoletnim w negatywny sposób, ciągle obwinia, poniża strofuje ucznia;</a:t>
            </a:r>
          </a:p>
          <a:p>
            <a:pPr algn="just"/>
            <a:r>
              <a:rPr lang="pl-PL" sz="1500" dirty="0"/>
              <a:t>rodzic (opiekun) poddaje małoletniego surowej dyscyplinie lub jest nadopiekuńczy lub zbyt pobłażliwy lub odrzuca małoletniego;</a:t>
            </a:r>
          </a:p>
          <a:p>
            <a:pPr algn="just"/>
            <a:r>
              <a:rPr lang="pl-PL" sz="1500" dirty="0"/>
              <a:t> rodzic (opiekun) nie interesuje się losem i problemami małoletniego;</a:t>
            </a:r>
          </a:p>
          <a:p>
            <a:pPr algn="just"/>
            <a:r>
              <a:rPr lang="pl-PL" sz="1500" dirty="0"/>
              <a:t>rodzic (opiekun) często nie potrafi podać miejsca, w którym aktualnie przebywa małoletni;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EB1E219-0478-4623-5B00-F2C204494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408903"/>
            <a:ext cx="4718304" cy="346154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l-PL" sz="2400" dirty="0"/>
              <a:t> rodzic (opiekun) jest apatyczny, pogrążony w depresji;</a:t>
            </a:r>
            <a:endParaRPr lang="pl-PL" dirty="0"/>
          </a:p>
          <a:p>
            <a:pPr algn="just"/>
            <a:r>
              <a:rPr lang="pl-PL" dirty="0"/>
              <a:t> rodzic (opiekun) zachowuje się agresywnie;</a:t>
            </a:r>
          </a:p>
          <a:p>
            <a:pPr algn="just"/>
            <a:r>
              <a:rPr lang="pl-PL" dirty="0"/>
              <a:t>rodzic (opiekun) ma zaburzony kontakt z rzeczywistością np. reaguje nieadekwatnie do sytuacji; wypowiada się niespójnie;</a:t>
            </a:r>
          </a:p>
          <a:p>
            <a:pPr algn="just"/>
            <a:r>
              <a:rPr lang="pl-PL" dirty="0"/>
              <a:t> rodzic (opiekun) nie ma świadomości lub neguje potrzeby małoletniego;</a:t>
            </a:r>
          </a:p>
          <a:p>
            <a:pPr algn="just"/>
            <a:r>
              <a:rPr lang="pl-PL" dirty="0"/>
              <a:t>rodzic (opiekun) faworyzuje jedno z rodzeństwa;</a:t>
            </a:r>
          </a:p>
          <a:p>
            <a:pPr algn="just"/>
            <a:r>
              <a:rPr lang="pl-PL" dirty="0"/>
              <a:t>rodzic (opiekun) przekracza dopuszczalne granice w kontakcie fizycznym lub werbalnym;</a:t>
            </a:r>
          </a:p>
          <a:p>
            <a:pPr algn="just"/>
            <a:r>
              <a:rPr lang="pl-PL" dirty="0"/>
              <a:t>rodzic (opiekun) nadużywa alkoholu, narkotyków lub innych środków odurzających.</a:t>
            </a:r>
          </a:p>
        </p:txBody>
      </p:sp>
    </p:spTree>
    <p:extLst>
      <p:ext uri="{BB962C8B-B14F-4D97-AF65-F5344CB8AC3E}">
        <p14:creationId xmlns:p14="http://schemas.microsoft.com/office/powerpoint/2010/main" val="248033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487</TotalTime>
  <Words>1469</Words>
  <Application>Microsoft Office PowerPoint</Application>
  <PresentationFormat>Panoramiczny</PresentationFormat>
  <Paragraphs>77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Organiczny</vt:lpstr>
      <vt:lpstr>STANDARDY OCHRONY MAŁOLETNICH</vt:lpstr>
      <vt:lpstr>Ustanowienie Standardów Ochrony Małoletnich</vt:lpstr>
      <vt:lpstr>STANDARDY OCHRONY MAŁOLETNICH są to konkretne spisane reguły, zasady, praktyki, które gwarantują, że małoletni w Szkole są bezpieczni, nie doznają krzywdzenia ze strony pracowników, wolontariuszy a co więcej i rówieśników. Szkoła ustanowiła i wprowadziła w życie „Standardy Ochrony Małoletnich” przed krzywdzeniem i zapewnienia im bezpieczeństwa. W dokumencie Standardów zapisane są:</vt:lpstr>
      <vt:lpstr>Szkoła monitoruje, edukuje i angażuje swoich pracowników w celu zapobiegania krzywdzeniu dzieci</vt:lpstr>
      <vt:lpstr>4. Szkoła zapewnia swoim pracownikom edukację na temat ochrony dzieci przed krzywdzeniem i pomocy dzieciom w sytuacjach zagrożenia, w zakresie:</vt:lpstr>
      <vt:lpstr>Najważniejsze zasady bezpiecznych relacji personelu Szkoły z jego uczniami:</vt:lpstr>
      <vt:lpstr>5. Pracownik Szkoły w kontakcie z uczniami:</vt:lpstr>
      <vt:lpstr>Pracownicy Szkoły w ramach wykonywanych obowiązków zwracają uwagę na czynniki ryzyka krzywdzenia małoletnich</vt:lpstr>
      <vt:lpstr>Niepokojące zachowania rodziców to, np.:</vt:lpstr>
      <vt:lpstr>Zasady ochrony danych osobowych małoletniego:</vt:lpstr>
      <vt:lpstr> Zasady ochrony wizerunku ucznia w Zespole Szkolno- Przedszkolnym nr 4 w Nowym Sączu:</vt:lpstr>
      <vt:lpstr>Zasady udostępniania rodzicom i uczniom standardów do zapoznania się z nimi i ich stosowania:</vt:lpstr>
      <vt:lpstr>Ważne numery:</vt:lpstr>
      <vt:lpstr>Dziękuję za uwagę!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Bernadeta Gałek</dc:creator>
  <cp:lastModifiedBy>Bernadeta Gałek</cp:lastModifiedBy>
  <cp:revision>25</cp:revision>
  <dcterms:created xsi:type="dcterms:W3CDTF">2025-01-20T14:10:44Z</dcterms:created>
  <dcterms:modified xsi:type="dcterms:W3CDTF">2025-01-21T13:45:25Z</dcterms:modified>
</cp:coreProperties>
</file>